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200e26ecfa3d29_4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d200e26ecfa3d2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efed1a795_0_8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efed1a79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200e26ecfa3d29_5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200e26ecfa3d29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fed1a795_0_10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efed1a79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200e26ecfa3d29_4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200e26ecfa3d2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893ff500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893ff5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893ff500_0_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893ff5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6893ff500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6893ff5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6893ff500_0_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6893ff5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893ff500_0_2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893ff50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abaec447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abaec4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7052a3f6_1_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7052a3f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9f4511db_1_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e9f4511d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abaec447_0_1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abaec44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200e26ecfa3d29_6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200e26ecfa3d29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efed1a795_0_14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efed1a79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efed1a795_0_13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efed1a79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829b8c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e829b8c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46f14815b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46f1481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200e26ecfa3d29_22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d200e26ecfa3d29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200e26ecfa3d29_3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200e26ecfa3d29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abaec447_0_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abaec4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829b8c6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e829b8c6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829b8c6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829b8c6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829b8c6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829b8c6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31c7ab4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31c7ab4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9fbfa975_0_4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9fbfa97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a4fc725b_0_1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fa4fc72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e7052a3f6_1_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1e7052a3f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f040ff385_0_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f040ff38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efed1a795_0_9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efed1a79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efed1a795_0_11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efed1a79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efed1a795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efed1a7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e9fbfa975_0_5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e9fbfa97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9fbfa975_0_5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e9fbfa97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efed1a795_0_12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efed1a79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efed1a795_0_8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efed1a79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f040ff385_0_13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f040ff38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523b90f64_0_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523b90f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a4fc725b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fa4fc72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e9fbfa975_0_1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e9fbfa97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efed1a795_0_15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efed1a79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582186c1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5582186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23b90f64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23b90f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6abaec447_3_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6abaec447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efed1a795_0_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efed1a7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200e26ecfa3d29_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200e26ecfa3d2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efed1a795_0_14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efed1a79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a0b3e16d_0_8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a0b3e16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0" name="Google Shape;11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hyperlink" Target="http://vocore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hatwebcando.today" TargetMode="External"/><Relationship Id="rId4" Type="http://schemas.openxmlformats.org/officeDocument/2006/relationships/hyperlink" Target="http://whatwebcando.today" TargetMode="External"/><Relationship Id="rId5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hyperlink" Target="https://www.google.com/chrome/browser/desktop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chrome.com/devtools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presentation/d/1g_6V-Y3AnQE3bibFxaCPrhmYNvh1pKYntv27goqSRc8/edit?usp=sharing" TargetMode="External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brackets.io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hyperlink" Target="http://plnkr.co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html5test.com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caniuse.com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quirktools.com/screenfly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chrome.google.com/webstore/detail/chklaanhfefbnpoihckbnefhakgolnmc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hrome.google.com/webstore/detail/ember-inspector/bmdblncegkenkacieihfhpjfppoconhi?hl=en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chrome.google.com/webstore/detail/ember-inspector/bmdblncegkenkacieihfhpjfppoconhi?hl=en" TargetMode="External"/><Relationship Id="rId6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Relationship Id="rId5" Type="http://schemas.openxmlformats.org/officeDocument/2006/relationships/image" Target="../media/image40.png"/><Relationship Id="rId6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7.png"/><Relationship Id="rId13" Type="http://schemas.openxmlformats.org/officeDocument/2006/relationships/image" Target="../media/image59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41.png"/><Relationship Id="rId9" Type="http://schemas.openxmlformats.org/officeDocument/2006/relationships/image" Target="../media/image36.png"/><Relationship Id="rId15" Type="http://schemas.openxmlformats.org/officeDocument/2006/relationships/image" Target="../media/image44.png"/><Relationship Id="rId14" Type="http://schemas.openxmlformats.org/officeDocument/2006/relationships/image" Target="../media/image54.png"/><Relationship Id="rId5" Type="http://schemas.openxmlformats.org/officeDocument/2006/relationships/image" Target="../media/image39.png"/><Relationship Id="rId6" Type="http://schemas.openxmlformats.org/officeDocument/2006/relationships/image" Target="../media/image53.png"/><Relationship Id="rId7" Type="http://schemas.openxmlformats.org/officeDocument/2006/relationships/image" Target="../media/image48.png"/><Relationship Id="rId8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electron.atom.io" TargetMode="External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hyperlink" Target="https://www.quora.com/What-is-the-difference-between-a-native-app-and-a-hybrid-app" TargetMode="External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cdnjs.com" TargetMode="External"/><Relationship Id="rId4" Type="http://schemas.openxmlformats.org/officeDocument/2006/relationships/image" Target="../media/image66.png"/><Relationship Id="rId5" Type="http://schemas.openxmlformats.org/officeDocument/2006/relationships/hyperlink" Target="https://cdnjs.com" TargetMode="External"/><Relationship Id="rId6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0" Type="http://schemas.openxmlformats.org/officeDocument/2006/relationships/hyperlink" Target="https://leungwensen.github.io/svg-icon/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unsplash.com/" TargetMode="External"/><Relationship Id="rId4" Type="http://schemas.openxmlformats.org/officeDocument/2006/relationships/hyperlink" Target="https://illustrio.com/" TargetMode="External"/><Relationship Id="rId9" Type="http://schemas.openxmlformats.org/officeDocument/2006/relationships/hyperlink" Target="https://octicons.github.com/" TargetMode="External"/><Relationship Id="rId5" Type="http://schemas.openxmlformats.org/officeDocument/2006/relationships/hyperlink" Target="https://www.flaticon.com/" TargetMode="External"/><Relationship Id="rId6" Type="http://schemas.openxmlformats.org/officeDocument/2006/relationships/hyperlink" Target="https://facebook.design/" TargetMode="External"/><Relationship Id="rId7" Type="http://schemas.openxmlformats.org/officeDocument/2006/relationships/hyperlink" Target="https://thenounproject.com/" TargetMode="External"/><Relationship Id="rId8" Type="http://schemas.openxmlformats.org/officeDocument/2006/relationships/hyperlink" Target="https://www.iconfinder.com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caelum.com.br/apostila-html-css-javascript/" TargetMode="External"/><Relationship Id="rId4" Type="http://schemas.openxmlformats.org/officeDocument/2006/relationships/image" Target="../media/image68.png"/><Relationship Id="rId5" Type="http://schemas.openxmlformats.org/officeDocument/2006/relationships/image" Target="../media/image16.png"/><Relationship Id="rId6" Type="http://schemas.openxmlformats.org/officeDocument/2006/relationships/hyperlink" Target="https://www.caelum.com.br/apostila-html-css-javascrip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lang="pt-BR" sz="4800">
                <a:latin typeface="Arial"/>
                <a:ea typeface="Arial"/>
                <a:cs typeface="Arial"/>
                <a:sym typeface="Arial"/>
              </a:rPr>
              <a:t>Fundamentos de Programação Front-End</a:t>
            </a: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897600" y="4042175"/>
            <a:ext cx="7254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Copyright © 2018</a:t>
            </a:r>
            <a:br>
              <a:rPr lang="pt-BR">
                <a:solidFill>
                  <a:srgbClr val="FFFFFF"/>
                </a:solidFill>
              </a:rPr>
            </a:br>
            <a:r>
              <a:rPr lang="pt-BR">
                <a:solidFill>
                  <a:srgbClr val="FFFFFF"/>
                </a:solidFill>
              </a:rPr>
              <a:t>Fábio Nogueira de Lucena</a:t>
            </a:r>
            <a:br>
              <a:rPr lang="pt-BR">
                <a:solidFill>
                  <a:srgbClr val="FFFFFF"/>
                </a:solidFill>
              </a:rPr>
            </a:br>
            <a:r>
              <a:rPr lang="pt-BR">
                <a:solidFill>
                  <a:srgbClr val="FFFFFF"/>
                </a:solidFill>
              </a:rPr>
              <a:t>Instituto de Informática (UFG)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 para construção de aplicações web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Hardware “convencional” tem influência reduzida no curso</a:t>
            </a:r>
            <a:br>
              <a:rPr lang="pt-BR"/>
            </a:br>
            <a:r>
              <a:rPr lang="pt-BR" sz="2400">
                <a:solidFill>
                  <a:srgbClr val="666666"/>
                </a:solidFill>
              </a:rPr>
              <a:t>(seja no cliente ou no servidor)</a:t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94350"/>
            <a:ext cx="25336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575" y="1627425"/>
            <a:ext cx="3087199" cy="15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200" y="1494349"/>
            <a:ext cx="2120500" cy="15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4088" y="3691976"/>
            <a:ext cx="1752825" cy="11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 txBox="1"/>
          <p:nvPr/>
        </p:nvSpPr>
        <p:spPr>
          <a:xfrm>
            <a:off x="4689600" y="3579650"/>
            <a:ext cx="22350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128 MB </a:t>
            </a:r>
            <a:br>
              <a:rPr lang="pt-BR"/>
            </a:br>
            <a:r>
              <a:rPr lang="pt-BR"/>
              <a:t>1 porta Ethernet</a:t>
            </a:r>
            <a:br>
              <a:rPr lang="pt-BR"/>
            </a:br>
            <a:r>
              <a:rPr lang="pt-BR"/>
              <a:t>Rede sem fio 802.11n, ...</a:t>
            </a:r>
            <a:br>
              <a:rPr lang="pt-BR"/>
            </a:br>
            <a:r>
              <a:rPr lang="pt-BR"/>
              <a:t>PESO: </a:t>
            </a:r>
            <a:r>
              <a:rPr b="1" lang="pt-BR"/>
              <a:t>30g</a:t>
            </a:r>
            <a:br>
              <a:rPr b="1" lang="pt-BR"/>
            </a:br>
            <a:r>
              <a:rPr b="1" lang="pt-BR" sz="1800"/>
              <a:t>$50</a:t>
            </a:r>
            <a:endParaRPr b="1" sz="1800"/>
          </a:p>
        </p:txBody>
      </p:sp>
      <p:cxnSp>
        <p:nvCxnSpPr>
          <p:cNvPr id="200" name="Google Shape;200;p34"/>
          <p:cNvCxnSpPr/>
          <p:nvPr/>
        </p:nvCxnSpPr>
        <p:spPr>
          <a:xfrm flipH="1" rot="10800000">
            <a:off x="195300" y="3441675"/>
            <a:ext cx="8673600" cy="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1" name="Google Shape;201;p34"/>
          <p:cNvSpPr txBox="1"/>
          <p:nvPr/>
        </p:nvSpPr>
        <p:spPr>
          <a:xfrm>
            <a:off x="585925" y="3977900"/>
            <a:ext cx="1846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http://vocore.io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50" y="1564250"/>
            <a:ext cx="5374800" cy="211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35"/>
          <p:cNvCxnSpPr/>
          <p:nvPr/>
        </p:nvCxnSpPr>
        <p:spPr>
          <a:xfrm>
            <a:off x="4562775" y="1168200"/>
            <a:ext cx="0" cy="300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9" name="Google Shape;209;p35"/>
          <p:cNvSpPr txBox="1"/>
          <p:nvPr/>
        </p:nvSpPr>
        <p:spPr>
          <a:xfrm rot="1686748">
            <a:off x="5105734" y="1128560"/>
            <a:ext cx="3895130" cy="6968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FF0000"/>
                </a:solidFill>
              </a:rPr>
              <a:t>Fora do escopo</a:t>
            </a:r>
            <a:endParaRPr b="1" sz="3400">
              <a:solidFill>
                <a:srgbClr val="FF0000"/>
              </a:solidFill>
            </a:endParaRPr>
          </a:p>
        </p:txBody>
      </p:sp>
      <p:sp>
        <p:nvSpPr>
          <p:cNvPr id="210" name="Google Shape;210;p35"/>
          <p:cNvSpPr/>
          <p:nvPr/>
        </p:nvSpPr>
        <p:spPr>
          <a:xfrm>
            <a:off x="819225" y="1092000"/>
            <a:ext cx="4504572" cy="2884356"/>
          </a:xfrm>
          <a:prstGeom prst="irregularSeal2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5"/>
          <p:cNvSpPr txBox="1"/>
          <p:nvPr/>
        </p:nvSpPr>
        <p:spPr>
          <a:xfrm rot="711">
            <a:off x="745574" y="4053000"/>
            <a:ext cx="43506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38761D"/>
                </a:solidFill>
              </a:rPr>
              <a:t>Escopo de interesse</a:t>
            </a:r>
            <a:endParaRPr b="1" sz="3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Browser (nosso ambiente de execução)</a:t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50" y="1564250"/>
            <a:ext cx="5374800" cy="21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/>
          <p:nvPr/>
        </p:nvSpPr>
        <p:spPr>
          <a:xfrm>
            <a:off x="1897700" y="2281400"/>
            <a:ext cx="1109700" cy="35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362950" y="2302125"/>
            <a:ext cx="13377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169650" y="1616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possível </a:t>
            </a:r>
            <a:br>
              <a:rPr lang="pt-BR"/>
            </a:br>
            <a:r>
              <a:rPr lang="pt-BR"/>
              <a:t>fazer via </a:t>
            </a:r>
            <a:r>
              <a:rPr i="1" lang="pt-BR"/>
              <a:t>browser</a:t>
            </a:r>
            <a:r>
              <a:rPr lang="pt-BR"/>
              <a:t>?</a:t>
            </a:r>
            <a:br>
              <a:rPr lang="pt-BR"/>
            </a:br>
            <a:br>
              <a:rPr lang="pt-BR"/>
            </a:br>
            <a:r>
              <a:rPr lang="pt-BR" sz="1800" u="sng">
                <a:solidFill>
                  <a:schemeClr val="hlink"/>
                </a:solidFill>
                <a:hlinkClick r:id="rId3"/>
              </a:rPr>
              <a:t>https://whatwebcando.today</a:t>
            </a:r>
            <a:r>
              <a:rPr lang="pt-BR" sz="1800"/>
              <a:t>   </a:t>
            </a:r>
            <a:endParaRPr sz="1800"/>
          </a:p>
        </p:txBody>
      </p:sp>
      <p:pic>
        <p:nvPicPr>
          <p:cNvPr id="225" name="Google Shape;225;p3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300" y="718000"/>
            <a:ext cx="5148673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Cliente (nosso usuário) fará uso, </a:t>
            </a:r>
            <a:r>
              <a:rPr i="1" lang="pt-BR"/>
              <a:t>em geral</a:t>
            </a:r>
            <a:r>
              <a:rPr lang="pt-BR"/>
              <a:t>, de ...</a:t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575" y="1094000"/>
            <a:ext cx="6792710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800" y="152400"/>
            <a:ext cx="6313494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9"/>
          <p:cNvSpPr txBox="1"/>
          <p:nvPr/>
        </p:nvSpPr>
        <p:spPr>
          <a:xfrm>
            <a:off x="188500" y="1864900"/>
            <a:ext cx="6930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Existem muitos</a:t>
            </a:r>
            <a:br>
              <a:rPr lang="pt-BR" sz="2400"/>
            </a:br>
            <a:r>
              <a:rPr lang="pt-BR" sz="2400"/>
              <a:t>browsers,...</a:t>
            </a:r>
            <a:br>
              <a:rPr lang="pt-BR" sz="2400"/>
            </a:br>
            <a:r>
              <a:rPr lang="pt-BR" sz="1200"/>
              <a:t>Wikipedia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7207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 txBox="1"/>
          <p:nvPr/>
        </p:nvSpPr>
        <p:spPr>
          <a:xfrm>
            <a:off x="421100" y="4740450"/>
            <a:ext cx="6930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Wikipedia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/>
        </p:nvSpPr>
        <p:spPr>
          <a:xfrm>
            <a:off x="691800" y="991225"/>
            <a:ext cx="8217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600">
                <a:solidFill>
                  <a:srgbClr val="FF9900"/>
                </a:solidFill>
              </a:rPr>
              <a:t>Ok, nossos usuários “usam o Chrome”,</a:t>
            </a:r>
            <a:r>
              <a:rPr lang="pt-BR" sz="5600"/>
              <a:t> </a:t>
            </a:r>
            <a:br>
              <a:rPr lang="pt-BR" sz="5600"/>
            </a:br>
            <a:r>
              <a:rPr lang="pt-BR" sz="4600"/>
              <a:t>mas s</a:t>
            </a:r>
            <a:r>
              <a:rPr lang="pt-BR" sz="4600"/>
              <a:t>omos desenvolvedores!</a:t>
            </a:r>
            <a:br>
              <a:rPr lang="pt-BR" sz="4600"/>
            </a:br>
            <a:r>
              <a:rPr i="1" lang="pt-BR" sz="4600">
                <a:solidFill>
                  <a:srgbClr val="1155CC"/>
                </a:solidFill>
              </a:rPr>
              <a:t>O que nós vamos usar?</a:t>
            </a:r>
            <a:endParaRPr i="1" sz="46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expectativa (HTML, CSS, JavaScript)?</a:t>
            </a:r>
            <a:endParaRPr/>
          </a:p>
        </p:txBody>
      </p:sp>
      <p:sp>
        <p:nvSpPr>
          <p:cNvPr id="138" name="Google Shape;138;p26"/>
          <p:cNvSpPr txBox="1"/>
          <p:nvPr/>
        </p:nvSpPr>
        <p:spPr>
          <a:xfrm>
            <a:off x="273650" y="1176500"/>
            <a:ext cx="7597800" cy="3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Foco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Organização de código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Saber usar as principais construções</a:t>
            </a:r>
            <a:br>
              <a:rPr lang="pt-BR" sz="2000"/>
            </a:br>
            <a:r>
              <a:rPr lang="pt-BR" sz="2000"/>
              <a:t>(sem consulta)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Relação clara entre HTML, CSS e JavaScript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Consultar internet para resolver problemas específicos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2000"/>
              <a:t>Fluência no uso de ferramentas (algumas)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Instrumento de avaliação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i="1" lang="pt-BR" sz="2000"/>
              <a:t>Trabalho prático</a:t>
            </a:r>
            <a:br>
              <a:rPr lang="pt-BR" sz="2000"/>
            </a:br>
            <a:r>
              <a:rPr lang="pt-BR" sz="2000"/>
              <a:t>(exercita os itens acima)</a:t>
            </a:r>
            <a:endParaRPr sz="200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0075" y="1176500"/>
            <a:ext cx="1862224" cy="186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Novidade!? Sugiro o Chrome</a:t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775" y="1959225"/>
            <a:ext cx="1417375" cy="141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100" y="1101525"/>
            <a:ext cx="4001201" cy="30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25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4"/>
          <p:cNvSpPr txBox="1"/>
          <p:nvPr/>
        </p:nvSpPr>
        <p:spPr>
          <a:xfrm>
            <a:off x="706825" y="4501375"/>
            <a:ext cx="421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https://www.google.com/chrome/browser/desktop/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que?</a:t>
            </a:r>
            <a:endParaRPr/>
          </a:p>
        </p:txBody>
      </p:sp>
      <p:pic>
        <p:nvPicPr>
          <p:cNvPr id="273" name="Google Shape;2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275" y="1850300"/>
            <a:ext cx="19431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5"/>
          <p:cNvSpPr txBox="1"/>
          <p:nvPr/>
        </p:nvSpPr>
        <p:spPr>
          <a:xfrm>
            <a:off x="4006475" y="4313850"/>
            <a:ext cx="46797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urier New"/>
                <a:ea typeface="Courier New"/>
                <a:cs typeface="Courier New"/>
                <a:sym typeface="Courier New"/>
              </a:rPr>
              <a:t>chrome://net-internals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650" y="1564475"/>
            <a:ext cx="3498299" cy="27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4442525" y="910800"/>
            <a:ext cx="38076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Courier New"/>
                <a:ea typeface="Courier New"/>
                <a:cs typeface="Courier New"/>
                <a:sym typeface="Courier New"/>
              </a:rPr>
              <a:t>Control Shift I</a:t>
            </a:r>
            <a:endParaRPr b="1" sz="3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type="title"/>
          </p:nvPr>
        </p:nvSpPr>
        <p:spPr>
          <a:xfrm rot="-3073982">
            <a:off x="165209" y="2134943"/>
            <a:ext cx="3231631" cy="60776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Chrome DevTools</a:t>
            </a:r>
            <a:endParaRPr/>
          </a:p>
        </p:txBody>
      </p:sp>
      <p:pic>
        <p:nvPicPr>
          <p:cNvPr id="282" name="Google Shape;282;p4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050" y="661300"/>
            <a:ext cx="4980395" cy="3820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entre cliente e servidor</a:t>
            </a:r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50" y="1564250"/>
            <a:ext cx="5374800" cy="21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/>
          <p:nvPr/>
        </p:nvSpPr>
        <p:spPr>
          <a:xfrm>
            <a:off x="3111000" y="1564250"/>
            <a:ext cx="1721400" cy="1982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90" name="Google Shape;290;p47"/>
          <p:cNvSpPr/>
          <p:nvPr/>
        </p:nvSpPr>
        <p:spPr>
          <a:xfrm rot="-2500381">
            <a:off x="2478477" y="4083843"/>
            <a:ext cx="1337838" cy="33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Apenas noções...</a:t>
            </a:r>
            <a:endParaRPr/>
          </a:p>
        </p:txBody>
      </p:sp>
      <p:pic>
        <p:nvPicPr>
          <p:cNvPr id="296" name="Google Shape;296;p4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400" y="1116950"/>
            <a:ext cx="7412660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type="title"/>
          </p:nvPr>
        </p:nvSpPr>
        <p:spPr>
          <a:xfrm>
            <a:off x="4641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8761D"/>
                </a:solidFill>
              </a:rPr>
              <a:t>Chrome é o ambiente de execução. </a:t>
            </a:r>
            <a:br>
              <a:rPr lang="pt-BR"/>
            </a:br>
            <a:r>
              <a:rPr lang="pt-BR"/>
              <a:t>O que especificamente será usado para criar o código que é executado no Chrome?</a:t>
            </a:r>
            <a:endParaRPr/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750" y="2173850"/>
            <a:ext cx="5374800" cy="21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/>
          <p:nvPr/>
        </p:nvSpPr>
        <p:spPr>
          <a:xfrm>
            <a:off x="2431100" y="2891000"/>
            <a:ext cx="1109700" cy="3525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4" name="Google Shape;304;p49"/>
          <p:cNvSpPr/>
          <p:nvPr/>
        </p:nvSpPr>
        <p:spPr>
          <a:xfrm>
            <a:off x="896350" y="2911725"/>
            <a:ext cx="13377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</a:rPr>
              <a:t>Brackets</a:t>
            </a:r>
            <a:r>
              <a:rPr lang="pt-BR"/>
              <a:t> (para criar código em HTML, JavaScript, …)</a:t>
            </a:r>
            <a:endParaRPr/>
          </a:p>
        </p:txBody>
      </p:sp>
      <p:sp>
        <p:nvSpPr>
          <p:cNvPr id="310" name="Google Shape;310;p50"/>
          <p:cNvSpPr txBox="1"/>
          <p:nvPr/>
        </p:nvSpPr>
        <p:spPr>
          <a:xfrm>
            <a:off x="801000" y="4501375"/>
            <a:ext cx="421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http://brackets.io/</a:t>
            </a:r>
            <a:r>
              <a:rPr lang="pt-BR"/>
              <a:t> </a:t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0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00" y="711000"/>
            <a:ext cx="3933350" cy="362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8598" y="711000"/>
            <a:ext cx="3239275" cy="25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0000" y="3418975"/>
            <a:ext cx="3207875" cy="162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 Code (preferido por muitos…)</a:t>
            </a:r>
            <a:endParaRPr/>
          </a:p>
        </p:txBody>
      </p:sp>
      <p:sp>
        <p:nvSpPr>
          <p:cNvPr id="320" name="Google Shape;32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9" y="1152475"/>
            <a:ext cx="4203101" cy="23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900" y="3244425"/>
            <a:ext cx="3857400" cy="15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1"/>
          <p:cNvSpPr txBox="1"/>
          <p:nvPr/>
        </p:nvSpPr>
        <p:spPr>
          <a:xfrm>
            <a:off x="5085600" y="2249800"/>
            <a:ext cx="3636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Plugin para refletir no browser, automaticamente,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toda e qualquer alteração realizada.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4587"/>
                </a:solidFill>
              </a:rPr>
              <a:t>Editor on-line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300" y="1093925"/>
            <a:ext cx="5920650" cy="31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0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/>
        </p:nvSpPr>
        <p:spPr>
          <a:xfrm>
            <a:off x="801000" y="4501375"/>
            <a:ext cx="421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http://plnkr.co/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4587"/>
                </a:solidFill>
              </a:rPr>
              <a:t>Exemplo de uso do Plunker (plnkr.co)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25" y="1116350"/>
            <a:ext cx="8427874" cy="377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145" name="Google Shape;145;p27"/>
          <p:cNvSpPr txBox="1"/>
          <p:nvPr/>
        </p:nvSpPr>
        <p:spPr>
          <a:xfrm>
            <a:off x="273650" y="1176500"/>
            <a:ext cx="75978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Mínimo de aulas expositivas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Realização de exercícios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pt-BR" sz="2200"/>
              <a:t>Atividades práticas em laboratório</a:t>
            </a:r>
            <a:endParaRPr sz="2200"/>
          </a:p>
        </p:txBody>
      </p:sp>
      <p:sp>
        <p:nvSpPr>
          <p:cNvPr id="146" name="Google Shape;146;p27"/>
          <p:cNvSpPr txBox="1"/>
          <p:nvPr/>
        </p:nvSpPr>
        <p:spPr>
          <a:xfrm>
            <a:off x="367275" y="3471900"/>
            <a:ext cx="7597800" cy="12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●"/>
            </a:pPr>
            <a:r>
              <a:rPr lang="pt-BR" sz="3000"/>
              <a:t>Docente apresenta contexto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Estudante pratica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pt-BR" sz="3000"/>
              <a:t>Docente acompanha</a:t>
            </a:r>
            <a:endParaRPr sz="3000"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099" y="2092075"/>
            <a:ext cx="2927100" cy="18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4587"/>
                </a:solidFill>
              </a:rPr>
              <a:t>Ferramentas (seu browser satisfaz HTML5?)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43" name="Google Shape;343;p54"/>
          <p:cNvSpPr txBox="1"/>
          <p:nvPr/>
        </p:nvSpPr>
        <p:spPr>
          <a:xfrm>
            <a:off x="801000" y="4501375"/>
            <a:ext cx="421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http://html5test.com</a:t>
            </a:r>
            <a:r>
              <a:rPr lang="pt-BR"/>
              <a:t> </a:t>
            </a:r>
            <a:endParaRPr/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0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225" y="725100"/>
            <a:ext cx="6336851" cy="362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4587"/>
                </a:solidFill>
              </a:rPr>
              <a:t>Ferramentas (posso usar determinado recurso?)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51" name="Google Shape;351;p55"/>
          <p:cNvSpPr txBox="1"/>
          <p:nvPr/>
        </p:nvSpPr>
        <p:spPr>
          <a:xfrm>
            <a:off x="801000" y="4501375"/>
            <a:ext cx="421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http://caniuse.com</a:t>
            </a:r>
            <a:r>
              <a:rPr lang="pt-BR"/>
              <a:t> </a:t>
            </a:r>
            <a:endParaRPr/>
          </a:p>
        </p:txBody>
      </p:sp>
      <p:pic>
        <p:nvPicPr>
          <p:cNvPr id="352" name="Google Shape;35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0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400" y="725100"/>
            <a:ext cx="6180336" cy="362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4587"/>
                </a:solidFill>
              </a:rPr>
              <a:t>Ferramentas (preview em vários dispositivos)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59" name="Google Shape;359;p56"/>
          <p:cNvSpPr txBox="1"/>
          <p:nvPr/>
        </p:nvSpPr>
        <p:spPr>
          <a:xfrm>
            <a:off x="877200" y="4501375"/>
            <a:ext cx="421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http://quirktools.com/screenfly</a:t>
            </a:r>
            <a:r>
              <a:rPr lang="pt-BR"/>
              <a:t> </a:t>
            </a:r>
            <a:endParaRPr/>
          </a:p>
        </p:txBody>
      </p:sp>
      <p:pic>
        <p:nvPicPr>
          <p:cNvPr id="360" name="Google Shape;36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0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400" y="725100"/>
            <a:ext cx="3933350" cy="362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1C4587"/>
                </a:solidFill>
              </a:rPr>
              <a:t>Ferramentas (“embeleza” JSON no Chrome)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67" name="Google Shape;367;p57"/>
          <p:cNvSpPr txBox="1"/>
          <p:nvPr/>
        </p:nvSpPr>
        <p:spPr>
          <a:xfrm>
            <a:off x="877200" y="4501375"/>
            <a:ext cx="74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https://chrome.google.com/webstore/detail/chklaanhfefbnpoihckbnefhakgolnmc</a:t>
            </a:r>
            <a:r>
              <a:rPr lang="pt-BR"/>
              <a:t> </a:t>
            </a:r>
            <a:endParaRPr/>
          </a:p>
        </p:txBody>
      </p:sp>
      <p:pic>
        <p:nvPicPr>
          <p:cNvPr id="368" name="Google Shape;3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0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7"/>
          <p:cNvPicPr preferRelativeResize="0"/>
          <p:nvPr/>
        </p:nvPicPr>
        <p:blipFill rotWithShape="1">
          <a:blip r:embed="rId5">
            <a:alphaModFix/>
          </a:blip>
          <a:srcRect b="19691" l="13244" r="13544" t="28719"/>
          <a:stretch/>
        </p:blipFill>
        <p:spPr>
          <a:xfrm>
            <a:off x="2311400" y="933575"/>
            <a:ext cx="4751450" cy="33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96076" cy="21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4425" y="1557229"/>
            <a:ext cx="6423225" cy="33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8"/>
          <p:cNvSpPr txBox="1"/>
          <p:nvPr/>
        </p:nvSpPr>
        <p:spPr>
          <a:xfrm rot="-1517860">
            <a:off x="6617102" y="4057088"/>
            <a:ext cx="2056299" cy="480156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D9D9D9"/>
                </a:solidFill>
              </a:rPr>
              <a:t>Com o plugin...</a:t>
            </a:r>
            <a:endParaRPr b="1" sz="1800">
              <a:solidFill>
                <a:srgbClr val="D9D9D9"/>
              </a:solidFill>
            </a:endParaRPr>
          </a:p>
        </p:txBody>
      </p:sp>
      <p:sp>
        <p:nvSpPr>
          <p:cNvPr id="377" name="Google Shape;377;p58"/>
          <p:cNvSpPr txBox="1"/>
          <p:nvPr/>
        </p:nvSpPr>
        <p:spPr>
          <a:xfrm rot="1354375">
            <a:off x="2478911" y="469180"/>
            <a:ext cx="2056224" cy="4798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D9D9D9"/>
                </a:solidFill>
              </a:rPr>
              <a:t>Sem</a:t>
            </a:r>
            <a:r>
              <a:rPr b="1" lang="pt-BR" sz="1800">
                <a:solidFill>
                  <a:srgbClr val="D9D9D9"/>
                </a:solidFill>
              </a:rPr>
              <a:t> o plugin...</a:t>
            </a:r>
            <a:endParaRPr b="1" sz="1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>
            <p:ph type="title"/>
          </p:nvPr>
        </p:nvSpPr>
        <p:spPr>
          <a:xfrm>
            <a:off x="159300" y="1553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Há outros plugins,</a:t>
            </a:r>
            <a:br>
              <a:rPr lang="pt-BR"/>
            </a:br>
            <a:r>
              <a:rPr lang="pt-BR"/>
              <a:t>Ember Inspector,</a:t>
            </a:r>
            <a:br>
              <a:rPr lang="pt-BR"/>
            </a:br>
            <a:r>
              <a:rPr lang="pt-BR"/>
              <a:t>por exemplo.</a:t>
            </a:r>
            <a:endParaRPr/>
          </a:p>
        </p:txBody>
      </p:sp>
      <p:sp>
        <p:nvSpPr>
          <p:cNvPr id="383" name="Google Shape;383;p59"/>
          <p:cNvSpPr txBox="1"/>
          <p:nvPr/>
        </p:nvSpPr>
        <p:spPr>
          <a:xfrm>
            <a:off x="877200" y="4501375"/>
            <a:ext cx="74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https://chrome.google.com/webstore/detail/ember-inspector/bmdblncegkenkacieihfhpjfppoconhi?hl=en</a:t>
            </a:r>
            <a:r>
              <a:rPr lang="pt-BR"/>
              <a:t> </a:t>
            </a:r>
            <a:endParaRPr/>
          </a:p>
        </p:txBody>
      </p:sp>
      <p:pic>
        <p:nvPicPr>
          <p:cNvPr id="384" name="Google Shape;38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0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0450" y="719175"/>
            <a:ext cx="5475425" cy="35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idx="4294967295" type="title"/>
          </p:nvPr>
        </p:nvSpPr>
        <p:spPr>
          <a:xfrm>
            <a:off x="0" y="228600"/>
            <a:ext cx="8520600" cy="607800"/>
          </a:xfrm>
          <a:prstGeom prst="rect">
            <a:avLst/>
          </a:prstGeom>
          <a:noFill/>
          <a:ln cap="flat" cmpd="sng" w="9525">
            <a:solidFill>
              <a:srgbClr val="000000">
                <a:alpha val="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Onde hospedar o seu projeto gratuitamente...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1" name="Google Shape;39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1200"/>
            <a:ext cx="4294651" cy="338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950" y="1141200"/>
            <a:ext cx="4294651" cy="33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4641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8761D"/>
                </a:solidFill>
              </a:rPr>
              <a:t>Chrome é o ambiente de execução. </a:t>
            </a:r>
            <a:br>
              <a:rPr lang="pt-BR"/>
            </a:br>
            <a:r>
              <a:rPr lang="pt-BR"/>
              <a:t>Usaremos várias ferramentas, mas</a:t>
            </a:r>
            <a:br>
              <a:rPr lang="pt-BR"/>
            </a:br>
            <a:r>
              <a:rPr lang="pt-BR"/>
              <a:t>que tipo de código estaremos produzindo?</a:t>
            </a:r>
            <a:endParaRPr/>
          </a:p>
        </p:txBody>
      </p:sp>
      <p:pic>
        <p:nvPicPr>
          <p:cNvPr id="398" name="Google Shape;39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750" y="2173850"/>
            <a:ext cx="5374800" cy="21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1"/>
          <p:cNvSpPr/>
          <p:nvPr/>
        </p:nvSpPr>
        <p:spPr>
          <a:xfrm>
            <a:off x="2431100" y="2891000"/>
            <a:ext cx="1109700" cy="3525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00" name="Google Shape;400;p61"/>
          <p:cNvSpPr/>
          <p:nvPr/>
        </p:nvSpPr>
        <p:spPr>
          <a:xfrm>
            <a:off x="896350" y="2911725"/>
            <a:ext cx="1337700" cy="33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8761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/>
          <p:nvPr>
            <p:ph type="title"/>
          </p:nvPr>
        </p:nvSpPr>
        <p:spPr>
          <a:xfrm>
            <a:off x="311700" y="1052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exatamente é o foco do curso?</a:t>
            </a:r>
            <a:endParaRPr/>
          </a:p>
        </p:txBody>
      </p:sp>
      <p:pic>
        <p:nvPicPr>
          <p:cNvPr id="406" name="Google Shape;4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75" y="1326625"/>
            <a:ext cx="2386275" cy="23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823" y="1326625"/>
            <a:ext cx="1692355" cy="23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7500" y="1182250"/>
            <a:ext cx="2530650" cy="25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2"/>
          <p:cNvSpPr txBox="1"/>
          <p:nvPr/>
        </p:nvSpPr>
        <p:spPr>
          <a:xfrm>
            <a:off x="2965150" y="4368550"/>
            <a:ext cx="38364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 seja, vamos ampliar nossas</a:t>
            </a:r>
            <a:br>
              <a:rPr lang="pt-BR"/>
            </a:br>
            <a:r>
              <a:rPr lang="pt-BR"/>
              <a:t>habilidades de codificação nestas linguagens!</a:t>
            </a:r>
            <a:endParaRPr/>
          </a:p>
        </p:txBody>
      </p:sp>
      <p:pic>
        <p:nvPicPr>
          <p:cNvPr id="410" name="Google Shape;410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01075" y="4150791"/>
            <a:ext cx="1437075" cy="9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3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NÃO é foco do curso?</a:t>
            </a:r>
            <a:endParaRPr/>
          </a:p>
        </p:txBody>
      </p:sp>
      <p:pic>
        <p:nvPicPr>
          <p:cNvPr id="416" name="Google Shape;4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75" y="2129273"/>
            <a:ext cx="1170200" cy="11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475" y="4481150"/>
            <a:ext cx="2876026" cy="509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626345">
            <a:off x="5291171" y="3328663"/>
            <a:ext cx="1312175" cy="61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6350" y="2129000"/>
            <a:ext cx="1462750" cy="1240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3063" y="4341388"/>
            <a:ext cx="1883451" cy="7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9059" y="410000"/>
            <a:ext cx="1462741" cy="11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0285" y="3733603"/>
            <a:ext cx="1973725" cy="482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90612">
            <a:off x="6129695" y="2448020"/>
            <a:ext cx="2876040" cy="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94949" y="4135032"/>
            <a:ext cx="1894750" cy="67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3912173">
            <a:off x="3293569" y="1899716"/>
            <a:ext cx="4010390" cy="61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70080" y="1115400"/>
            <a:ext cx="1973720" cy="8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2400" y="1170200"/>
            <a:ext cx="18954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52400" y="3426338"/>
            <a:ext cx="1462749" cy="109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Melhoria das habilidades!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4703625" y="3475800"/>
            <a:ext cx="3810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Por que não com alegria?</a:t>
            </a:r>
            <a:endParaRPr sz="2200"/>
          </a:p>
        </p:txBody>
      </p:sp>
      <p:cxnSp>
        <p:nvCxnSpPr>
          <p:cNvPr id="154" name="Google Shape;154;p28"/>
          <p:cNvCxnSpPr/>
          <p:nvPr/>
        </p:nvCxnSpPr>
        <p:spPr>
          <a:xfrm flipH="1" rot="10800000">
            <a:off x="2077375" y="1231075"/>
            <a:ext cx="4341300" cy="3329100"/>
          </a:xfrm>
          <a:prstGeom prst="straightConnector1">
            <a:avLst/>
          </a:prstGeom>
          <a:noFill/>
          <a:ln cap="flat" cmpd="sng" w="1524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4"/>
          <p:cNvSpPr txBox="1"/>
          <p:nvPr>
            <p:ph type="title"/>
          </p:nvPr>
        </p:nvSpPr>
        <p:spPr>
          <a:xfrm>
            <a:off x="159300" y="1553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posso </a:t>
            </a:r>
            <a:br>
              <a:rPr lang="pt-BR"/>
            </a:br>
            <a:r>
              <a:rPr lang="pt-BR"/>
              <a:t>fazer com HTML,</a:t>
            </a:r>
            <a:br>
              <a:rPr lang="pt-BR"/>
            </a:br>
            <a:r>
              <a:rPr lang="pt-BR"/>
              <a:t>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CSS?</a:t>
            </a:r>
            <a:endParaRPr/>
          </a:p>
        </p:txBody>
      </p:sp>
      <p:pic>
        <p:nvPicPr>
          <p:cNvPr id="434" name="Google Shape;434;p6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359" y="0"/>
            <a:ext cx="572563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/>
          <p:nvPr/>
        </p:nvSpPr>
        <p:spPr>
          <a:xfrm>
            <a:off x="3929800" y="3450575"/>
            <a:ext cx="2760600" cy="43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4"/>
          <p:cNvSpPr/>
          <p:nvPr/>
        </p:nvSpPr>
        <p:spPr>
          <a:xfrm>
            <a:off x="1887250" y="3441475"/>
            <a:ext cx="1955400" cy="43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de uso da tecnologia Electron!</a:t>
            </a:r>
            <a:endParaRPr/>
          </a:p>
        </p:txBody>
      </p:sp>
      <p:pic>
        <p:nvPicPr>
          <p:cNvPr id="442" name="Google Shape;44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775" y="1122275"/>
            <a:ext cx="6042221" cy="38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Esse curso não entra nessa “disputa”</a:t>
            </a:r>
            <a:endParaRPr/>
          </a:p>
        </p:txBody>
      </p:sp>
      <p:pic>
        <p:nvPicPr>
          <p:cNvPr id="448" name="Google Shape;44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925" y="1252800"/>
            <a:ext cx="6918150" cy="32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6"/>
          <p:cNvSpPr txBox="1"/>
          <p:nvPr/>
        </p:nvSpPr>
        <p:spPr>
          <a:xfrm>
            <a:off x="833844" y="4485869"/>
            <a:ext cx="42882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https://www.quora.com/What-is-the-difference-between-a-native-app-and-a-hybrid-app</a:t>
            </a:r>
            <a:r>
              <a:rPr lang="pt-BR"/>
              <a:t> </a:t>
            </a:r>
            <a:endParaRPr/>
          </a:p>
        </p:txBody>
      </p:sp>
      <p:pic>
        <p:nvPicPr>
          <p:cNvPr id="450" name="Google Shape;45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0825" y="3459301"/>
            <a:ext cx="1169275" cy="11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250" y="1657151"/>
            <a:ext cx="1044974" cy="10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9375" y="2041126"/>
            <a:ext cx="1044974" cy="104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7"/>
          <p:cNvSpPr txBox="1"/>
          <p:nvPr>
            <p:ph type="title"/>
          </p:nvPr>
        </p:nvSpPr>
        <p:spPr>
          <a:xfrm>
            <a:off x="5316925" y="-20050"/>
            <a:ext cx="30450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 parte?</a:t>
            </a:r>
            <a:endParaRPr/>
          </a:p>
        </p:txBody>
      </p:sp>
      <p:sp>
        <p:nvSpPr>
          <p:cNvPr id="458" name="Google Shape;458;p67"/>
          <p:cNvSpPr txBox="1"/>
          <p:nvPr/>
        </p:nvSpPr>
        <p:spPr>
          <a:xfrm>
            <a:off x="1263325" y="1824800"/>
            <a:ext cx="6930300" cy="18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Node.js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ASP.NET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Servlets/JSP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Spring Boot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Spring MVC,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Microservices, ...</a:t>
            </a:r>
            <a:endParaRPr sz="2400"/>
          </a:p>
        </p:txBody>
      </p:sp>
      <p:pic>
        <p:nvPicPr>
          <p:cNvPr id="459" name="Google Shape;4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700" y="551850"/>
            <a:ext cx="4431626" cy="39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849" y="1355825"/>
            <a:ext cx="938101" cy="9381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7"/>
          <p:cNvSpPr/>
          <p:nvPr/>
        </p:nvSpPr>
        <p:spPr>
          <a:xfrm>
            <a:off x="2871525" y="529400"/>
            <a:ext cx="1636200" cy="529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7"/>
          <p:cNvSpPr txBox="1"/>
          <p:nvPr>
            <p:ph type="title"/>
          </p:nvPr>
        </p:nvSpPr>
        <p:spPr>
          <a:xfrm rot="-5400000">
            <a:off x="-1186175" y="2512700"/>
            <a:ext cx="3987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não faz parte?</a:t>
            </a:r>
            <a:endParaRPr/>
          </a:p>
        </p:txBody>
      </p:sp>
      <p:pic>
        <p:nvPicPr>
          <p:cNvPr id="463" name="Google Shape;46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049" y="2683150"/>
            <a:ext cx="938101" cy="93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8"/>
          <p:cNvSpPr txBox="1"/>
          <p:nvPr>
            <p:ph type="title"/>
          </p:nvPr>
        </p:nvSpPr>
        <p:spPr>
          <a:xfrm>
            <a:off x="1498950" y="2267850"/>
            <a:ext cx="6146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mais é relevante mencionar?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CDN (Content Delivery Network)</a:t>
            </a:r>
            <a:br>
              <a:rPr lang="pt-BR"/>
            </a:br>
            <a:r>
              <a:rPr lang="pt-BR"/>
              <a:t>Armazenar arquivos de imagens, áudio, JavaScript, ...</a:t>
            </a:r>
            <a:endParaRPr/>
          </a:p>
        </p:txBody>
      </p:sp>
      <p:pic>
        <p:nvPicPr>
          <p:cNvPr id="474" name="Google Shape;47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79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0"/>
          <p:cNvSpPr txBox="1"/>
          <p:nvPr>
            <p:ph type="title"/>
          </p:nvPr>
        </p:nvSpPr>
        <p:spPr>
          <a:xfrm>
            <a:off x="159300" y="1553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Onde depositar</a:t>
            </a:r>
            <a:br>
              <a:rPr lang="pt-BR"/>
            </a:br>
            <a:r>
              <a:rPr lang="pt-BR"/>
              <a:t>bibliotecas?</a:t>
            </a:r>
            <a:br>
              <a:rPr lang="pt-BR"/>
            </a:br>
            <a:br>
              <a:rPr lang="pt-BR"/>
            </a:br>
            <a:r>
              <a:rPr lang="pt-BR" sz="1400"/>
              <a:t>Se for uma biblioteca</a:t>
            </a:r>
            <a:br>
              <a:rPr lang="pt-BR" sz="1400"/>
            </a:br>
            <a:r>
              <a:rPr lang="pt-BR" sz="1400"/>
              <a:t>amplamente usada...?</a:t>
            </a:r>
            <a:endParaRPr sz="1400"/>
          </a:p>
        </p:txBody>
      </p:sp>
      <p:pic>
        <p:nvPicPr>
          <p:cNvPr id="480" name="Google Shape;480;p7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0198" y="674700"/>
            <a:ext cx="4913876" cy="3598726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0"/>
          <p:cNvSpPr txBox="1"/>
          <p:nvPr/>
        </p:nvSpPr>
        <p:spPr>
          <a:xfrm>
            <a:off x="877200" y="4501375"/>
            <a:ext cx="74757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https://cdnjs.com</a:t>
            </a:r>
            <a:r>
              <a:rPr lang="pt-BR"/>
              <a:t> </a:t>
            </a:r>
            <a:endParaRPr/>
          </a:p>
        </p:txBody>
      </p:sp>
      <p:pic>
        <p:nvPicPr>
          <p:cNvPr id="482" name="Google Shape;48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800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Dicas para usar imagens...</a:t>
            </a:r>
            <a:endParaRPr/>
          </a:p>
        </p:txBody>
      </p:sp>
      <p:pic>
        <p:nvPicPr>
          <p:cNvPr id="488" name="Google Shape;4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675" y="1158500"/>
            <a:ext cx="573486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1"/>
          <p:cNvSpPr/>
          <p:nvPr/>
        </p:nvSpPr>
        <p:spPr>
          <a:xfrm rot="7030567">
            <a:off x="6271011" y="1651839"/>
            <a:ext cx="1157365" cy="4254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71"/>
          <p:cNvSpPr/>
          <p:nvPr/>
        </p:nvSpPr>
        <p:spPr>
          <a:xfrm rot="1145545">
            <a:off x="3297750" y="3001108"/>
            <a:ext cx="1157470" cy="4253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Adicionalmente, há muitas opções </a:t>
            </a:r>
            <a:r>
              <a:rPr i="1" lang="pt-BR"/>
              <a:t>free</a:t>
            </a:r>
            <a:r>
              <a:rPr lang="pt-BR"/>
              <a:t>...</a:t>
            </a:r>
            <a:endParaRPr/>
          </a:p>
        </p:txBody>
      </p:sp>
      <p:sp>
        <p:nvSpPr>
          <p:cNvPr id="496" name="Google Shape;496;p72"/>
          <p:cNvSpPr txBox="1"/>
          <p:nvPr/>
        </p:nvSpPr>
        <p:spPr>
          <a:xfrm>
            <a:off x="452750" y="1515125"/>
            <a:ext cx="75105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u="sng">
                <a:solidFill>
                  <a:srgbClr val="1155CC"/>
                </a:solidFill>
                <a:hlinkClick r:id="rId3"/>
              </a:rPr>
              <a:t>https://unsplash.com/</a:t>
            </a:r>
            <a:r>
              <a:rPr lang="pt-B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u="sng">
                <a:solidFill>
                  <a:srgbClr val="1155CC"/>
                </a:solidFill>
                <a:hlinkClick r:id="rId4"/>
              </a:rPr>
              <a:t>https://illustrio.com/</a:t>
            </a:r>
            <a:r>
              <a:rPr lang="pt-B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u="sng">
                <a:solidFill>
                  <a:srgbClr val="1155CC"/>
                </a:solidFill>
                <a:hlinkClick r:id="rId5"/>
              </a:rPr>
              <a:t>https://www.flaticon.com/</a:t>
            </a:r>
            <a:r>
              <a:rPr lang="pt-B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u="sng">
                <a:solidFill>
                  <a:srgbClr val="1155CC"/>
                </a:solidFill>
                <a:hlinkClick r:id="rId6"/>
              </a:rPr>
              <a:t>https://facebook.design/</a:t>
            </a:r>
            <a:r>
              <a:rPr lang="pt-B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u="sng">
                <a:solidFill>
                  <a:srgbClr val="1155CC"/>
                </a:solidFill>
                <a:hlinkClick r:id="rId7"/>
              </a:rPr>
              <a:t>https://thenounproject.com/</a:t>
            </a:r>
            <a:r>
              <a:rPr lang="pt-B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u="sng">
                <a:solidFill>
                  <a:srgbClr val="1155CC"/>
                </a:solidFill>
                <a:hlinkClick r:id="rId8"/>
              </a:rPr>
              <a:t>https://www.iconfinder.com/</a:t>
            </a:r>
            <a:r>
              <a:rPr lang="pt-B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u="sng">
                <a:solidFill>
                  <a:srgbClr val="1155CC"/>
                </a:solidFill>
                <a:hlinkClick r:id="rId9"/>
              </a:rPr>
              <a:t>https://octicons.github.com/</a:t>
            </a:r>
            <a:r>
              <a:rPr lang="pt-B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u="sng">
                <a:solidFill>
                  <a:srgbClr val="1155CC"/>
                </a:solidFill>
                <a:hlinkClick r:id="rId10"/>
              </a:rPr>
              <a:t>https://leungwensen.github.io/svg-icon/</a:t>
            </a:r>
            <a:r>
              <a:rPr lang="pt-BR" sz="1800">
                <a:solidFill>
                  <a:schemeClr val="dk1"/>
                </a:solidFill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 à Empresa Caelum pela apostila </a:t>
            </a:r>
            <a:endParaRPr/>
          </a:p>
        </p:txBody>
      </p:sp>
      <p:pic>
        <p:nvPicPr>
          <p:cNvPr id="502" name="Google Shape;502;p7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1450" y="1017725"/>
            <a:ext cx="517880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25" y="4625575"/>
            <a:ext cx="526200" cy="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3"/>
          <p:cNvSpPr txBox="1"/>
          <p:nvPr/>
        </p:nvSpPr>
        <p:spPr>
          <a:xfrm>
            <a:off x="1078475" y="4660825"/>
            <a:ext cx="67524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hlinkClick r:id="rId6"/>
              </a:rPr>
              <a:t>https://www.caelum.com.br/apostila-html-css-javascript/</a:t>
            </a:r>
            <a:r>
              <a:rPr lang="pt-BR" sz="2000">
                <a:solidFill>
                  <a:schemeClr val="dk1"/>
                </a:solidFill>
              </a:rPr>
              <a:t> 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idx="1" type="body"/>
          </p:nvPr>
        </p:nvSpPr>
        <p:spPr>
          <a:xfrm rot="-5400000">
            <a:off x="-1354125" y="1907650"/>
            <a:ext cx="40620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 que preciso?</a:t>
            </a:r>
            <a:endParaRPr sz="3000"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62025"/>
            <a:ext cx="571500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1738875" y="4545775"/>
            <a:ext cx="5756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Tempo, dedicação.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Finalmente, vamos iniciar!</a:t>
            </a:r>
            <a:endParaRPr/>
          </a:p>
        </p:txBody>
      </p:sp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221" y="1493000"/>
            <a:ext cx="2681874" cy="295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" type="body"/>
          </p:nvPr>
        </p:nvSpPr>
        <p:spPr>
          <a:xfrm rot="-5400000">
            <a:off x="-1354125" y="1907650"/>
            <a:ext cx="40620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O que preciso?</a:t>
            </a:r>
            <a:endParaRPr sz="3000"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075" y="0"/>
            <a:ext cx="771523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Mapa do terreno (teatro de operações)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350" y="1945250"/>
            <a:ext cx="5374800" cy="21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Contexto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350" y="1564250"/>
            <a:ext cx="5374800" cy="211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32"/>
          <p:cNvCxnSpPr/>
          <p:nvPr/>
        </p:nvCxnSpPr>
        <p:spPr>
          <a:xfrm>
            <a:off x="4562775" y="1168200"/>
            <a:ext cx="0" cy="300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81" name="Google Shape;181;p32"/>
          <p:cNvSpPr txBox="1"/>
          <p:nvPr/>
        </p:nvSpPr>
        <p:spPr>
          <a:xfrm rot="1686748">
            <a:off x="5087984" y="986510"/>
            <a:ext cx="3895130" cy="6968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rgbClr val="FF0000"/>
                </a:solidFill>
              </a:rPr>
              <a:t>Fora do escopo</a:t>
            </a:r>
            <a:endParaRPr b="1" sz="3400">
              <a:solidFill>
                <a:srgbClr val="FF0000"/>
              </a:solidFill>
            </a:endParaRPr>
          </a:p>
        </p:txBody>
      </p:sp>
      <p:sp>
        <p:nvSpPr>
          <p:cNvPr id="182" name="Google Shape;182;p32"/>
          <p:cNvSpPr/>
          <p:nvPr/>
        </p:nvSpPr>
        <p:spPr>
          <a:xfrm>
            <a:off x="3765125" y="1266525"/>
            <a:ext cx="3718764" cy="2497446"/>
          </a:xfrm>
          <a:prstGeom prst="irregularSeal2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252650" y="1388100"/>
            <a:ext cx="3757800" cy="19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solidFill>
                  <a:srgbClr val="FF0000"/>
                </a:solidFill>
              </a:rPr>
              <a:t>Servidor </a:t>
            </a:r>
            <a:br>
              <a:rPr lang="pt-BR" sz="6000">
                <a:solidFill>
                  <a:srgbClr val="FF0000"/>
                </a:solidFill>
              </a:rPr>
            </a:br>
            <a:r>
              <a:rPr b="1" lang="pt-BR" sz="60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FORA DO ESCOPO</a:t>
            </a:r>
            <a:endParaRPr b="1" sz="6000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775" y="1173100"/>
            <a:ext cx="4243126" cy="31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900" y="565325"/>
            <a:ext cx="2732875" cy="273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